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404" r:id="rId2"/>
    <p:sldId id="372" r:id="rId3"/>
    <p:sldId id="369" r:id="rId4"/>
    <p:sldId id="392" r:id="rId5"/>
    <p:sldId id="370" r:id="rId6"/>
    <p:sldId id="373" r:id="rId7"/>
    <p:sldId id="374" r:id="rId8"/>
    <p:sldId id="400" r:id="rId9"/>
    <p:sldId id="393" r:id="rId10"/>
    <p:sldId id="395" r:id="rId11"/>
    <p:sldId id="396" r:id="rId12"/>
    <p:sldId id="375" r:id="rId13"/>
    <p:sldId id="383" r:id="rId14"/>
    <p:sldId id="401" r:id="rId15"/>
    <p:sldId id="384" r:id="rId16"/>
    <p:sldId id="385" r:id="rId17"/>
    <p:sldId id="387" r:id="rId18"/>
    <p:sldId id="388" r:id="rId19"/>
    <p:sldId id="389" r:id="rId20"/>
    <p:sldId id="390" r:id="rId21"/>
    <p:sldId id="391" r:id="rId22"/>
    <p:sldId id="377" r:id="rId23"/>
    <p:sldId id="378" r:id="rId24"/>
    <p:sldId id="402" r:id="rId25"/>
    <p:sldId id="403" r:id="rId26"/>
    <p:sldId id="397" r:id="rId27"/>
    <p:sldId id="398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D7D33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21" autoAdjust="0"/>
    <p:restoredTop sz="97458" autoAdjust="0"/>
  </p:normalViewPr>
  <p:slideViewPr>
    <p:cSldViewPr>
      <p:cViewPr varScale="1">
        <p:scale>
          <a:sx n="72" d="100"/>
          <a:sy n="72" d="100"/>
        </p:scale>
        <p:origin x="-82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A831BC2-E0C6-834A-AFC5-3D376F2A422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15DF657-02CB-014C-991C-A3F05942A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45E8DB6-1215-45F9-92EB-52B6DE574A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094C528-4AED-4ADC-83E4-36C49C643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lvl="1"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83898D-F5E4-F94E-946E-0D46C7B904F0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28-4AED-4ADC-83E4-36C49C6434C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28-4AED-4ADC-83E4-36C49C6434C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FBF59-9959-49ED-ABAA-C087BEE4B55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C8D0F-7270-4A33-9813-2F33EF4C4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extgenlearning.org/the-grants/wave-i-winner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://nextgenlearning.org/the-grants/wave-ii-winner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hyperlink" Target="http://www.inacol.org/" TargetMode="External"/><Relationship Id="rId9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xtgenlearning.org/%20the-grants/wave-iiia-challenges" TargetMode="External"/><Relationship Id="rId5" Type="http://schemas.openxmlformats.org/officeDocument/2006/relationships/hyperlink" Target="mailto:elayeva@educause.edu" TargetMode="External"/><Relationship Id="rId4" Type="http://schemas.openxmlformats.org/officeDocument/2006/relationships/hyperlink" Target="http://nextgenlearning.or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19200" y="4343400"/>
            <a:ext cx="6705600" cy="12954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5363" name="TextBox 14"/>
          <p:cNvSpPr txBox="1">
            <a:spLocks noChangeArrowheads="1"/>
          </p:cNvSpPr>
          <p:nvPr/>
        </p:nvSpPr>
        <p:spPr bwMode="auto">
          <a:xfrm>
            <a:off x="1447800" y="4485382"/>
            <a:ext cx="6324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Stimulating Transformative Change for Student Achievement</a:t>
            </a:r>
            <a:endParaRPr lang="en-US" sz="3200" b="1" dirty="0">
              <a:solidFill>
                <a:schemeClr val="bg1"/>
              </a:solidFill>
              <a:ea typeface="ＭＳ Ｐゴシック" charset="0"/>
            </a:endParaRPr>
          </a:p>
        </p:txBody>
      </p:sp>
      <p:pic>
        <p:nvPicPr>
          <p:cNvPr id="15364" name="Picture 16" descr="Black logo Next Ge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91440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5" descr="about_the_foundation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600200"/>
            <a:ext cx="1495425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724400" y="6400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prstClr val="white"/>
                </a:solidFill>
                <a:ea typeface="ＭＳ Ｐゴシック" charset="0"/>
              </a:rPr>
              <a:t>September, 2011</a:t>
            </a:r>
            <a:endParaRPr lang="en-US" dirty="0">
              <a:solidFill>
                <a:prstClr val="white"/>
              </a:solidFill>
              <a:ea typeface="ＭＳ Ｐゴシック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617" y="1600200"/>
            <a:ext cx="172298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 b="1867"/>
          <a:stretch>
            <a:fillRect/>
          </a:stretch>
        </p:blipFill>
        <p:spPr bwMode="auto">
          <a:xfrm>
            <a:off x="3733800" y="1600199"/>
            <a:ext cx="1828800" cy="243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 l="22188" t="3030" r="29403"/>
          <a:stretch>
            <a:fillRect/>
          </a:stretch>
        </p:blipFill>
        <p:spPr bwMode="auto">
          <a:xfrm>
            <a:off x="1828800" y="16002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 l="3704" t="8333" b="2778"/>
          <a:stretch>
            <a:fillRect/>
          </a:stretch>
        </p:blipFill>
        <p:spPr bwMode="auto">
          <a:xfrm>
            <a:off x="7162800" y="1600200"/>
            <a:ext cx="198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362200" y="579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i="1" dirty="0" smtClean="0"/>
              <a:t>Andy Calkins, Deputy Director</a:t>
            </a:r>
          </a:p>
          <a:p>
            <a:pPr algn="ctr">
              <a:buNone/>
            </a:pPr>
            <a:r>
              <a:rPr lang="en-US" i="1" dirty="0" smtClean="0"/>
              <a:t>Elina Alayeva, Program Officer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pic>
        <p:nvPicPr>
          <p:cNvPr id="3" name="Picture 2" descr="Map of NGLC grantees, Waves I and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828800"/>
            <a:ext cx="5943600" cy="44701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77000" y="1981200"/>
            <a:ext cx="2514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 DATE:</a:t>
            </a:r>
          </a:p>
          <a:p>
            <a:endParaRPr lang="en-US" b="1" dirty="0" smtClean="0"/>
          </a:p>
          <a:p>
            <a:r>
              <a:rPr lang="en-US" b="1" dirty="0" smtClean="0"/>
              <a:t>$17 million distributed </a:t>
            </a:r>
          </a:p>
          <a:p>
            <a:endParaRPr lang="en-US" b="1" dirty="0" smtClean="0"/>
          </a:p>
          <a:p>
            <a:r>
              <a:rPr lang="en-US" b="1" dirty="0" smtClean="0"/>
              <a:t>48 grantees</a:t>
            </a:r>
          </a:p>
          <a:p>
            <a:endParaRPr lang="en-US" b="1" dirty="0" smtClean="0"/>
          </a:p>
          <a:p>
            <a:r>
              <a:rPr lang="en-US" b="1" dirty="0" smtClean="0"/>
              <a:t>280 partner institutions</a:t>
            </a:r>
          </a:p>
          <a:p>
            <a:pPr>
              <a:buFont typeface="Wingdings"/>
              <a:buChar char="Ø"/>
            </a:pPr>
            <a:endParaRPr lang="en-US" b="1" dirty="0" smtClean="0"/>
          </a:p>
          <a:p>
            <a:r>
              <a:rPr lang="en-US" b="1" dirty="0" smtClean="0"/>
              <a:t>Nearly 300,000 students being served at projects’ outset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62600" y="6019800"/>
            <a:ext cx="33528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700" b="1" smtClean="0">
                <a:solidFill>
                  <a:srgbClr val="7F7F7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Where We’ve Been</a:t>
            </a:r>
          </a:p>
        </p:txBody>
      </p:sp>
      <p:pic>
        <p:nvPicPr>
          <p:cNvPr id="31747" name="Picture 5" descr="Black logo Next G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09600" y="1981200"/>
            <a:ext cx="8001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/>
              <a:t>Read all the winner abstracts: </a:t>
            </a:r>
          </a:p>
          <a:p>
            <a:endParaRPr lang="en-US" sz="2400" b="1"/>
          </a:p>
          <a:p>
            <a:pPr>
              <a:buFont typeface="Arial" pitchFamily="34" charset="0"/>
              <a:buChar char="•"/>
            </a:pPr>
            <a:r>
              <a:rPr lang="en-US" sz="2400" b="1"/>
              <a:t>Wave I: </a:t>
            </a:r>
            <a:r>
              <a:rPr lang="en-US" sz="2400">
                <a:hlinkClick r:id="rId3"/>
              </a:rPr>
              <a:t>http://nextgenlearning.org/the-grants/wave-i-winners</a:t>
            </a:r>
            <a:endParaRPr lang="en-US" sz="2400"/>
          </a:p>
          <a:p>
            <a:pPr>
              <a:buFont typeface="Arial" pitchFamily="34" charset="0"/>
              <a:buChar char="•"/>
            </a:pPr>
            <a:r>
              <a:rPr lang="en-US" sz="2400" b="1"/>
              <a:t>Wave II: </a:t>
            </a:r>
            <a:r>
              <a:rPr lang="en-US" sz="2400">
                <a:hlinkClick r:id="rId4"/>
              </a:rPr>
              <a:t>http://nextgenlearning.org/the-grants/wave-ii-winners</a:t>
            </a:r>
            <a:r>
              <a:rPr lang="en-US" sz="2400"/>
              <a:t> </a:t>
            </a:r>
          </a:p>
        </p:txBody>
      </p:sp>
      <p:pic>
        <p:nvPicPr>
          <p:cNvPr id="31749" name="Picture 10" descr="NGLCSite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1981">
            <a:off x="4391025" y="4627563"/>
            <a:ext cx="4470400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3400" y="1874837"/>
            <a:ext cx="8229600" cy="4068763"/>
          </a:xfrm>
        </p:spPr>
        <p:txBody>
          <a:bodyPr>
            <a:normAutofit/>
          </a:bodyPr>
          <a:lstStyle/>
          <a:p>
            <a:pPr marL="0" lvl="0" indent="0" defTabSz="91440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2800" b="1" dirty="0" smtClean="0"/>
              <a:t>The Call</a:t>
            </a:r>
            <a:r>
              <a:rPr lang="en-US" sz="2800" dirty="0" smtClean="0"/>
              <a:t>: Accelerate the development of next generation school and college models that leverage technology to significantly increase student success at equal or lower costs than current norms. </a:t>
            </a:r>
          </a:p>
          <a:p>
            <a:pPr marL="0" lvl="0" indent="0" defTabSz="91440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0" lvl="0" indent="0" defTabSz="91440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pic>
        <p:nvPicPr>
          <p:cNvPr id="10" name="Picture 9" descr="shutterstock_108599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29486">
            <a:off x="753868" y="4521962"/>
            <a:ext cx="2476786" cy="165201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shutterstock_771233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13613">
            <a:off x="5983986" y="4532455"/>
            <a:ext cx="2362200" cy="15755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shutterstock_850389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4191000"/>
            <a:ext cx="3429000" cy="228714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Wave </a:t>
            </a:r>
            <a:r>
              <a:rPr lang="en-US" sz="4200" b="1" dirty="0" err="1" smtClean="0"/>
              <a:t>IIIa</a:t>
            </a:r>
            <a:r>
              <a:rPr lang="en-US" sz="4200" b="1" dirty="0" smtClean="0"/>
              <a:t> RFP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2895600"/>
            <a:ext cx="7543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The call</a:t>
            </a:r>
            <a:r>
              <a:rPr lang="en-US" sz="2600" dirty="0" smtClean="0"/>
              <a:t>: Our vision for Wave </a:t>
            </a:r>
            <a:r>
              <a:rPr lang="en-US" sz="2600" dirty="0" err="1" smtClean="0"/>
              <a:t>IIIa</a:t>
            </a:r>
            <a:r>
              <a:rPr lang="en-US" sz="2600" dirty="0" smtClean="0"/>
              <a:t> is to identify and scale fundamentally redesigned, whole school models that combine the best </a:t>
            </a:r>
            <a:br>
              <a:rPr lang="en-US" sz="2600" dirty="0" smtClean="0"/>
            </a:br>
            <a:r>
              <a:rPr lang="en-US" sz="2600" dirty="0" smtClean="0"/>
              <a:t>aspects of brick and mortar and </a:t>
            </a:r>
            <a:br>
              <a:rPr lang="en-US" sz="2600" dirty="0" smtClean="0"/>
            </a:br>
            <a:r>
              <a:rPr lang="en-US" sz="2600" dirty="0" smtClean="0"/>
              <a:t>online learning and result in </a:t>
            </a:r>
            <a:br>
              <a:rPr lang="en-US" sz="2600" dirty="0" smtClean="0"/>
            </a:br>
            <a:r>
              <a:rPr lang="en-US" sz="2600" dirty="0" smtClean="0"/>
              <a:t>more personalized, </a:t>
            </a:r>
            <a:br>
              <a:rPr lang="en-US" sz="2600" dirty="0" smtClean="0"/>
            </a:br>
            <a:r>
              <a:rPr lang="en-US" sz="2600" dirty="0" smtClean="0"/>
              <a:t>mastery based learning. </a:t>
            </a:r>
            <a:endParaRPr lang="en-US" sz="2600" dirty="0"/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7696">
            <a:off x="5143773" y="4536341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5" descr="Black logo Next G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Box 12"/>
          <p:cNvSpPr txBox="1">
            <a:spLocks noChangeArrowheads="1"/>
          </p:cNvSpPr>
          <p:nvPr/>
        </p:nvSpPr>
        <p:spPr bwMode="auto">
          <a:xfrm>
            <a:off x="381000" y="1905000"/>
            <a:ext cx="7772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b="1">
                <a:latin typeface="Calibri" pitchFamily="34" charset="0"/>
              </a:rPr>
              <a:t>Wave IIIb RFP</a:t>
            </a:r>
          </a:p>
        </p:txBody>
      </p:sp>
      <p:sp>
        <p:nvSpPr>
          <p:cNvPr id="53252" name="TextBox 13"/>
          <p:cNvSpPr txBox="1">
            <a:spLocks noChangeArrowheads="1"/>
          </p:cNvSpPr>
          <p:nvPr/>
        </p:nvSpPr>
        <p:spPr bwMode="auto">
          <a:xfrm>
            <a:off x="838200" y="2819400"/>
            <a:ext cx="7543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 call</a:t>
            </a:r>
            <a:r>
              <a:rPr lang="en-US" sz="2800" dirty="0">
                <a:latin typeface="Calibri" pitchFamily="34" charset="0"/>
              </a:rPr>
              <a:t>: To spotlight innovative delivery models that generate high-quality student outcomes at an affordable cost. Grants will stimulate the development of new, next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generation online and blended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programs that lead to associate's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or bachelor’s degrees. </a:t>
            </a:r>
          </a:p>
        </p:txBody>
      </p:sp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8405">
            <a:off x="5952687" y="4337543"/>
            <a:ext cx="4400550" cy="3609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8200" y="1847195"/>
            <a:ext cx="75438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Convictions underlying Wave III:</a:t>
            </a:r>
          </a:p>
          <a:p>
            <a:endParaRPr lang="en-US" sz="2600" b="1" dirty="0" smtClean="0"/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Personalized learning helps students learn more deeply and rapidly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Technology-enabled, interactive learning makes personalized, mastery-based learning possible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Blended models offer both personalization and other key scaffolding students may need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Starting schools from scratch provides maximum flexibility to create genuinely new models 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8288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Wave </a:t>
            </a:r>
            <a:r>
              <a:rPr lang="en-US" sz="4200" b="1" dirty="0" err="1" smtClean="0"/>
              <a:t>IIIa</a:t>
            </a:r>
            <a:r>
              <a:rPr lang="en-US" sz="4200" b="1" dirty="0" smtClean="0"/>
              <a:t> RFP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2707482"/>
            <a:ext cx="7543800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Our goal</a:t>
            </a:r>
            <a:r>
              <a:rPr lang="en-US" sz="2600" dirty="0" smtClean="0"/>
              <a:t>: A strong and diverse portfolio of 20 funded projects that are on target to open new whole-school, breakthrough</a:t>
            </a:r>
          </a:p>
          <a:p>
            <a:r>
              <a:rPr lang="en-US" sz="2600" dirty="0" smtClean="0"/>
              <a:t>learning models with sustainable</a:t>
            </a:r>
          </a:p>
          <a:p>
            <a:r>
              <a:rPr lang="en-US" sz="2600" dirty="0" smtClean="0"/>
              <a:t>business plans in either fall 2012</a:t>
            </a:r>
            <a:br>
              <a:rPr lang="en-US" sz="2600" dirty="0" smtClean="0"/>
            </a:br>
            <a:r>
              <a:rPr lang="en-US" sz="2600" dirty="0" smtClean="0"/>
              <a:t>or fall 2013. </a:t>
            </a:r>
          </a:p>
          <a:p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$150,000 planning grant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Up to $300,000 in matching funds </a:t>
            </a:r>
          </a:p>
          <a:p>
            <a:endParaRPr lang="en-US" sz="2600" dirty="0"/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24350">
            <a:off x="6110075" y="4359014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6764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Wave </a:t>
            </a:r>
            <a:r>
              <a:rPr lang="en-US" sz="4200" b="1" dirty="0" err="1" smtClean="0"/>
              <a:t>IIIa</a:t>
            </a:r>
            <a:r>
              <a:rPr lang="en-US" sz="4200" b="1" dirty="0" smtClean="0"/>
              <a:t> RFP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2676704"/>
            <a:ext cx="7848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What is a </a:t>
            </a:r>
            <a:r>
              <a:rPr lang="en-US" sz="2600" b="1" i="1" dirty="0" smtClean="0"/>
              <a:t>breakthrough</a:t>
            </a:r>
            <a:r>
              <a:rPr lang="en-US" sz="2600" b="1" dirty="0" smtClean="0"/>
              <a:t> model? </a:t>
            </a:r>
            <a:r>
              <a:rPr lang="en-US" sz="2600" dirty="0" smtClean="0"/>
              <a:t>Personalized, mastery-based school model that leverages technology to deliver high student outcomes and support rapid, effective scale-up.</a:t>
            </a:r>
          </a:p>
          <a:p>
            <a:pPr marL="687388" indent="-176213">
              <a:buFont typeface="Arial" pitchFamily="34" charset="0"/>
              <a:buChar char="•"/>
            </a:pPr>
            <a:r>
              <a:rPr lang="en-US" sz="2200" dirty="0" smtClean="0"/>
              <a:t> A new district school</a:t>
            </a:r>
          </a:p>
          <a:p>
            <a:pPr marL="687388" indent="-176213">
              <a:buFont typeface="Arial" pitchFamily="34" charset="0"/>
              <a:buChar char="•"/>
            </a:pPr>
            <a:r>
              <a:rPr lang="en-US" sz="2200" dirty="0" smtClean="0"/>
              <a:t> A district turnaround school</a:t>
            </a:r>
          </a:p>
          <a:p>
            <a:pPr marL="687388" indent="-176213">
              <a:buFont typeface="Arial" pitchFamily="34" charset="0"/>
              <a:buChar char="•"/>
            </a:pPr>
            <a:r>
              <a:rPr lang="en-US" sz="2200" dirty="0" smtClean="0"/>
              <a:t> A new charter school</a:t>
            </a:r>
          </a:p>
          <a:p>
            <a:pPr marL="687388" indent="-176213">
              <a:buFont typeface="Arial" pitchFamily="34" charset="0"/>
              <a:buChar char="•"/>
            </a:pPr>
            <a:r>
              <a:rPr lang="en-US" sz="2200" dirty="0" smtClean="0"/>
              <a:t> A partnership between an </a:t>
            </a:r>
            <a:br>
              <a:rPr lang="en-US" sz="2200" dirty="0" smtClean="0"/>
            </a:br>
            <a:r>
              <a:rPr lang="en-US" sz="2200" dirty="0" smtClean="0"/>
              <a:t>urban district and community</a:t>
            </a:r>
            <a:br>
              <a:rPr lang="en-US" sz="2200" dirty="0" smtClean="0"/>
            </a:br>
            <a:r>
              <a:rPr lang="en-US" sz="2200" dirty="0" smtClean="0"/>
              <a:t>college</a:t>
            </a:r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7696">
            <a:off x="5296172" y="4914899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Design Parameters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2708970"/>
            <a:ext cx="8229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Deeper learning competencies and the Common Core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At least 25% of learning time with high-quality digital content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Personalized learning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Mastery-based learning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At least 50% of instruction in </a:t>
            </a:r>
            <a:br>
              <a:rPr lang="en-US" sz="2600" dirty="0" smtClean="0"/>
            </a:br>
            <a:r>
              <a:rPr lang="en-US" sz="2600" dirty="0" smtClean="0"/>
              <a:t>brick-and-mortar setting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Financial sustainability by year 4</a:t>
            </a:r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7696">
            <a:off x="5829573" y="4688742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Intended Outcomes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2955191"/>
            <a:ext cx="7543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1.5 years of growth on Common Core Standards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90% cohort graduation rate for retained students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80% postsecondary matriculation rate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Financial sustainability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Models that are intentional about </a:t>
            </a:r>
          </a:p>
          <a:p>
            <a:r>
              <a:rPr lang="en-US" sz="2600" dirty="0" smtClean="0"/>
              <a:t>preparing students for college and</a:t>
            </a:r>
          </a:p>
          <a:p>
            <a:r>
              <a:rPr lang="en-US" sz="2600" dirty="0" smtClean="0"/>
              <a:t>career success standards, such as</a:t>
            </a:r>
          </a:p>
          <a:p>
            <a:r>
              <a:rPr lang="en-US" sz="2600" dirty="0" smtClean="0"/>
              <a:t>deeper learning competencies</a:t>
            </a:r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7696">
            <a:off x="5737220" y="4914900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11125"/>
            <a:ext cx="8382000" cy="1143000"/>
          </a:xfrm>
        </p:spPr>
        <p:txBody>
          <a:bodyPr/>
          <a:lstStyle/>
          <a:p>
            <a:pPr>
              <a:defRPr/>
            </a:pPr>
            <a:r>
              <a:rPr lang="en-US" cap="none" dirty="0" smtClean="0"/>
              <a:t>A Unique Partnership</a:t>
            </a:r>
            <a:endParaRPr lang="en-US" dirty="0"/>
          </a:p>
        </p:txBody>
      </p:sp>
      <p:pic>
        <p:nvPicPr>
          <p:cNvPr id="7" name="Picture 4" descr="Gates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3996" y="5318841"/>
            <a:ext cx="3267003" cy="65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eague Navigation 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51069"/>
            <a:ext cx="22812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iNACO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498669"/>
            <a:ext cx="28670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CSSO_full_colo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3193869"/>
            <a:ext cx="2689434" cy="1295400"/>
          </a:xfrm>
          <a:prstGeom prst="rect">
            <a:avLst/>
          </a:prstGeom>
        </p:spPr>
      </p:pic>
      <p:pic>
        <p:nvPicPr>
          <p:cNvPr id="12" name="Picture 11" descr="Hewlett-Founda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19200" y="5213905"/>
            <a:ext cx="2514600" cy="984931"/>
          </a:xfrm>
          <a:prstGeom prst="rect">
            <a:avLst/>
          </a:prstGeom>
        </p:spPr>
      </p:pic>
      <p:pic>
        <p:nvPicPr>
          <p:cNvPr id="15" name="Picture 14" descr="educaus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75558" y="1752600"/>
            <a:ext cx="2829257" cy="1160782"/>
          </a:xfrm>
          <a:prstGeom prst="rect">
            <a:avLst/>
          </a:prstGeom>
        </p:spPr>
      </p:pic>
      <p:pic>
        <p:nvPicPr>
          <p:cNvPr id="13" name="Picture 12" descr="Black logo Next G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Eligibility 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2667000"/>
            <a:ext cx="7543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District and charter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Only new models, starting fresh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School must open in Fall 2012 or Fall 2013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Must serve students in grades 6-12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40% of students eligible for </a:t>
            </a:r>
            <a:br>
              <a:rPr lang="en-US" sz="2600" dirty="0" smtClean="0"/>
            </a:br>
            <a:r>
              <a:rPr lang="en-US" sz="2600" dirty="0" smtClean="0"/>
              <a:t>Free and Reduced Lunch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Partnerships with vendors, higher  </a:t>
            </a:r>
            <a:br>
              <a:rPr lang="en-US" sz="2600" dirty="0" smtClean="0"/>
            </a:br>
            <a:r>
              <a:rPr lang="en-US" sz="2600" dirty="0" err="1" smtClean="0"/>
              <a:t>ed</a:t>
            </a:r>
            <a:r>
              <a:rPr lang="en-US" sz="2600" dirty="0" smtClean="0"/>
              <a:t> institutions, agencies </a:t>
            </a:r>
          </a:p>
          <a:p>
            <a:r>
              <a:rPr lang="en-US" sz="2600" dirty="0" smtClean="0"/>
              <a:t>encouraged </a:t>
            </a:r>
          </a:p>
          <a:p>
            <a:pPr>
              <a:buFont typeface="Arial" pitchFamily="34" charset="0"/>
              <a:buChar char="•"/>
            </a:pPr>
            <a:endParaRPr lang="en-US" sz="2600" dirty="0" smtClean="0"/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7696">
            <a:off x="5905772" y="4688741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Successful Applicants Will: 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2895600"/>
            <a:ext cx="7543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Be innovative – dramatically rethinking instructional strategies and content delivery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Be focused on driving college readiness and completion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Leverage technology to support</a:t>
            </a:r>
            <a:br>
              <a:rPr lang="en-US" sz="2600" dirty="0" smtClean="0"/>
            </a:br>
            <a:r>
              <a:rPr lang="en-US" sz="2600" dirty="0" smtClean="0"/>
              <a:t>student mastery and interactivity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Focus on sustainability </a:t>
            </a:r>
          </a:p>
          <a:p>
            <a:pPr>
              <a:buFont typeface="Arial" pitchFamily="34" charset="0"/>
              <a:buChar char="•"/>
            </a:pPr>
            <a:endParaRPr lang="en-US" sz="2600" dirty="0" smtClean="0"/>
          </a:p>
        </p:txBody>
      </p:sp>
      <p:pic>
        <p:nvPicPr>
          <p:cNvPr id="7" name="Picture 6" descr="NGLCRF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7696">
            <a:off x="5584820" y="4912459"/>
            <a:ext cx="3901807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Application Process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2743200"/>
            <a:ext cx="75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Initial applications accepted on a rolling basis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Selected finalists will be asked to submit</a:t>
            </a:r>
            <a:br>
              <a:rPr lang="en-US" sz="2800" dirty="0" smtClean="0"/>
            </a:br>
            <a:r>
              <a:rPr lang="en-US" sz="2800" dirty="0" smtClean="0"/>
              <a:t>final proposal materials</a:t>
            </a:r>
            <a:endParaRPr lang="en-US" sz="28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57200" y="4419600"/>
          <a:ext cx="8001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Proposal Cutoff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Finalist</a:t>
                      </a:r>
                      <a:r>
                        <a:rPr lang="en-US" baseline="0" dirty="0" smtClean="0"/>
                        <a:t> Notification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Winner Notification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Models should open in: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Nov.</a:t>
                      </a:r>
                      <a:r>
                        <a:rPr lang="en-US" baseline="0" dirty="0" smtClean="0"/>
                        <a:t> 11, 2011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Nov. 23,</a:t>
                      </a:r>
                      <a:r>
                        <a:rPr lang="en-US" baseline="0" dirty="0" smtClean="0"/>
                        <a:t>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Feb. 9,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r>
                        <a:rPr lang="en-US" baseline="0" dirty="0" smtClean="0"/>
                        <a:t> 9, 2012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June 8,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8,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pic>
        <p:nvPicPr>
          <p:cNvPr id="8" name="Picture 7" descr="NGLCAp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06655">
            <a:off x="5868229" y="3673435"/>
            <a:ext cx="4622793" cy="34659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Application Process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743200"/>
            <a:ext cx="7543800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Initially: 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 2-minute video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 Abbreviated financial model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 Narrated slide deck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Finalists: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 Questions from challenge panel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 Financial model and budget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 Opportunity to interact with</a:t>
            </a:r>
          </a:p>
          <a:p>
            <a:pPr lvl="1"/>
            <a:r>
              <a:rPr lang="en-US" sz="2600" dirty="0" smtClean="0"/>
              <a:t>reviewers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Some Common Questions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743200"/>
            <a:ext cx="7543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What </a:t>
            </a:r>
            <a:r>
              <a:rPr lang="en-US" sz="2600" dirty="0" smtClean="0"/>
              <a:t>defines a “new” school model?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Are </a:t>
            </a:r>
            <a:r>
              <a:rPr lang="en-US" sz="2600" dirty="0" smtClean="0"/>
              <a:t>new programs within existing schools eligible?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Are </a:t>
            </a:r>
            <a:r>
              <a:rPr lang="en-US" sz="2600" dirty="0" smtClean="0"/>
              <a:t>school conversions allowed?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Who </a:t>
            </a:r>
            <a:r>
              <a:rPr lang="en-US" sz="2600" dirty="0" smtClean="0"/>
              <a:t>must be the lead applicant?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Can </a:t>
            </a:r>
            <a:r>
              <a:rPr lang="en-US" sz="2600" dirty="0" smtClean="0"/>
              <a:t>a district or charter network submit two applications?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What </a:t>
            </a:r>
            <a:r>
              <a:rPr lang="en-US" sz="2600" dirty="0" smtClean="0"/>
              <a:t>kinds of activities do grant funds support?</a:t>
            </a:r>
          </a:p>
          <a:p>
            <a:pPr>
              <a:buFont typeface="Arial" pitchFamily="34" charset="0"/>
              <a:buChar char="•"/>
            </a:pPr>
            <a:endParaRPr lang="en-US" sz="2600" dirty="0" smtClean="0"/>
          </a:p>
          <a:p>
            <a:pPr>
              <a:buFont typeface="Arial" pitchFamily="34" charset="0"/>
              <a:buChar char="•"/>
            </a:pPr>
            <a:endParaRPr lang="en-US" sz="2600" dirty="0" smtClean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17526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… and Some Answers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438400"/>
            <a:ext cx="8077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A </a:t>
            </a:r>
            <a:r>
              <a:rPr lang="en-US" sz="2200" dirty="0" smtClean="0"/>
              <a:t>“new” school is one that is opening its doors for the first time in Fall 2012 or Fall 2013 with a dedicated budget and new staff, leadership, academic and financial model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New </a:t>
            </a:r>
            <a:r>
              <a:rPr lang="en-US" sz="2200" i="1" dirty="0" smtClean="0"/>
              <a:t>programs</a:t>
            </a:r>
            <a:r>
              <a:rPr lang="en-US" sz="2200" dirty="0" smtClean="0"/>
              <a:t> within existing schools are not eligible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Turnaround </a:t>
            </a:r>
            <a:r>
              <a:rPr lang="en-US" sz="2200" dirty="0" smtClean="0"/>
              <a:t>schools that have complete autonomy to alter all aspects of the previous model, including staffing, are eligible.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Applicants </a:t>
            </a:r>
            <a:r>
              <a:rPr lang="en-US" sz="2200" dirty="0" smtClean="0"/>
              <a:t>may partner with one or more entities, but the district or charter must be the primary applicant.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One </a:t>
            </a:r>
            <a:r>
              <a:rPr lang="en-US" sz="2200" dirty="0" smtClean="0"/>
              <a:t>organization may submit two separate applications as long as each is for a different school model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Initial </a:t>
            </a:r>
            <a:r>
              <a:rPr lang="en-US" sz="2200" dirty="0" smtClean="0"/>
              <a:t>grant funds support all activities that lead to opening of school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600" y="1828800"/>
            <a:ext cx="7772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Wave </a:t>
            </a:r>
            <a:r>
              <a:rPr lang="en-US" sz="3500" b="1" dirty="0" err="1" smtClean="0"/>
              <a:t>IIIa</a:t>
            </a:r>
            <a:r>
              <a:rPr lang="en-US" sz="3500" b="1" dirty="0" smtClean="0"/>
              <a:t> winners will have access to:</a:t>
            </a:r>
            <a:endParaRPr lang="en-US" sz="3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514600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Up to $300,000 in 1:1 matching funds, available immediately until August 2013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Total pool of $3M in matching funds given on first-come, first-served basis until funds are spent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May be raised from public or private sources; cannot originate from applying organization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Must be newly committed and specifically earmarked for the new model and received after the announcement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Must </a:t>
            </a:r>
            <a:r>
              <a:rPr lang="en-US" sz="2200" dirty="0" smtClean="0"/>
              <a:t>be cash only (no in-kind) 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pic>
        <p:nvPicPr>
          <p:cNvPr id="8" name="Picture 7" descr="NGLCAp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06655">
            <a:off x="5868229" y="3673435"/>
            <a:ext cx="4622793" cy="34659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81000" y="19050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/>
              <a:t>More information:</a:t>
            </a:r>
            <a:endParaRPr lang="en-US" sz="4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971800"/>
            <a:ext cx="754380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NGLC Website:  </a:t>
            </a:r>
            <a:br>
              <a:rPr lang="en-US" sz="2800" dirty="0" smtClean="0"/>
            </a:br>
            <a:r>
              <a:rPr lang="en-US" sz="2800" dirty="0" smtClean="0">
                <a:hlinkClick r:id="rId4"/>
              </a:rPr>
              <a:t>http://nextgenlearning.org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Program Officer </a:t>
            </a:r>
            <a:r>
              <a:rPr lang="en-US" sz="2800" dirty="0" err="1" smtClean="0"/>
              <a:t>Elina</a:t>
            </a:r>
            <a:r>
              <a:rPr lang="en-US" sz="2800" dirty="0" smtClean="0"/>
              <a:t> </a:t>
            </a:r>
            <a:r>
              <a:rPr lang="en-US" sz="2800" dirty="0" err="1" smtClean="0"/>
              <a:t>Alayeva</a:t>
            </a:r>
            <a:r>
              <a:rPr lang="en-US" sz="2800" dirty="0" smtClean="0"/>
              <a:t>: </a:t>
            </a:r>
            <a:br>
              <a:rPr lang="en-US" sz="2800" dirty="0" smtClean="0"/>
            </a:br>
            <a:r>
              <a:rPr lang="en-US" sz="2800" dirty="0" smtClean="0">
                <a:hlinkClick r:id="rId5"/>
              </a:rPr>
              <a:t>elayeva@educause.edu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Wave </a:t>
            </a:r>
            <a:r>
              <a:rPr lang="en-US" sz="2800" dirty="0" err="1" smtClean="0"/>
              <a:t>IIIa</a:t>
            </a:r>
            <a:r>
              <a:rPr lang="en-US" sz="2800" dirty="0" smtClean="0"/>
              <a:t> Instructions: </a:t>
            </a:r>
            <a:br>
              <a:rPr lang="en-US" sz="2800" dirty="0" smtClean="0"/>
            </a:br>
            <a:r>
              <a:rPr lang="en-US" sz="2800" dirty="0" smtClean="0">
                <a:hlinkClick r:id="rId6"/>
              </a:rPr>
              <a:t>http://</a:t>
            </a:r>
            <a:r>
              <a:rPr lang="en-US" sz="2800" dirty="0" err="1" smtClean="0">
                <a:hlinkClick r:id="rId6"/>
              </a:rPr>
              <a:t>nextgenlearning.org</a:t>
            </a:r>
            <a:r>
              <a:rPr lang="en-US" sz="2800" dirty="0" smtClean="0">
                <a:hlinkClick r:id="rId6"/>
              </a:rPr>
              <a:t>/</a:t>
            </a:r>
            <a:br>
              <a:rPr lang="en-US" sz="2800" dirty="0" smtClean="0">
                <a:hlinkClick r:id="rId6"/>
              </a:rPr>
            </a:br>
            <a:r>
              <a:rPr lang="en-US" sz="2800" dirty="0" smtClean="0">
                <a:hlinkClick r:id="rId6"/>
              </a:rPr>
              <a:t>the-grants/wave-</a:t>
            </a:r>
            <a:r>
              <a:rPr lang="en-US" sz="2800" dirty="0" err="1" smtClean="0">
                <a:hlinkClick r:id="rId6"/>
              </a:rPr>
              <a:t>iiia</a:t>
            </a:r>
            <a:r>
              <a:rPr lang="en-US" sz="2800" dirty="0" smtClean="0">
                <a:hlinkClick r:id="rId6"/>
              </a:rPr>
              <a:t>-challenges </a:t>
            </a:r>
            <a:endParaRPr lang="en-US" sz="2800" dirty="0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5427">
            <a:off x="1200903" y="3909837"/>
            <a:ext cx="1929340" cy="2114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3810000"/>
            <a:ext cx="2494964" cy="1361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Black logo Next G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1981200"/>
            <a:ext cx="838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Our Mission: </a:t>
            </a:r>
            <a:r>
              <a:rPr lang="en-US" sz="2600" dirty="0" smtClean="0"/>
              <a:t>Dramatically improve college readiness and completion in the United States by tapping </a:t>
            </a:r>
            <a:r>
              <a:rPr sz="2600" dirty="0" smtClean="0"/>
              <a:t>the potential of technology</a:t>
            </a:r>
            <a:r>
              <a:rPr lang="en-US" sz="2600" dirty="0" smtClean="0"/>
              <a:t>-enabled innovation. </a:t>
            </a:r>
            <a:endParaRPr lang="en-US" sz="2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263270">
            <a:off x="396383" y="4582739"/>
            <a:ext cx="2727316" cy="1994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830256">
            <a:off x="5917131" y="4782819"/>
            <a:ext cx="2612158" cy="1634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Simchoo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43200" y="4191000"/>
            <a:ext cx="3374464" cy="1809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cs typeface="Arial" pitchFamily="34" charset="0"/>
              </a:rPr>
              <a:t>Our Vision:</a:t>
            </a:r>
            <a:br>
              <a:rPr lang="en-US" b="1" dirty="0" smtClean="0">
                <a:cs typeface="Arial" pitchFamily="34" charset="0"/>
              </a:rPr>
            </a:br>
            <a:endParaRPr lang="en-US" dirty="0" smtClean="0"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cs typeface="Arial" pitchFamily="34" charset="0"/>
              </a:rPr>
              <a:t>To leverage the power of technology to transform education to meet students’ and society’s needs in the 21</a:t>
            </a:r>
            <a:r>
              <a:rPr lang="en-US" sz="2800" baseline="30000" dirty="0" smtClean="0">
                <a:cs typeface="Arial" pitchFamily="34" charset="0"/>
              </a:rPr>
              <a:t>st</a:t>
            </a:r>
            <a:r>
              <a:rPr lang="en-US" sz="2800" dirty="0" smtClean="0">
                <a:cs typeface="Arial" pitchFamily="34" charset="0"/>
              </a:rPr>
              <a:t> century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cs typeface="Arial" pitchFamily="34" charset="0"/>
              </a:rPr>
              <a:t>Commitment to seeking, finding, and supporting innovative working models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cs typeface="Arial" pitchFamily="34" charset="0"/>
              </a:rPr>
              <a:t>… Helping to catalyze a broad and fundamental transformation of education practices, policies, and structures</a:t>
            </a:r>
          </a:p>
          <a:p>
            <a:endParaRPr lang="en-US" dirty="0" smtClean="0"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4" name="Picture 3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43200" y="1752600"/>
            <a:ext cx="3530600" cy="901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51000" y="3238500"/>
            <a:ext cx="5803900" cy="1511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5800" y="5283200"/>
            <a:ext cx="7683500" cy="901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346450" y="2660650"/>
            <a:ext cx="800100" cy="58420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533650" y="4718050"/>
            <a:ext cx="800100" cy="58420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4953000" y="2705100"/>
            <a:ext cx="774700" cy="49530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5753100" y="4711700"/>
            <a:ext cx="774700" cy="49530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0" y="1943100"/>
            <a:ext cx="2908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Invest in Innovation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86100" y="3429000"/>
            <a:ext cx="2908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Multiply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bg1"/>
                </a:solidFill>
              </a:rPr>
              <a:t>Impact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11500" y="5537200"/>
            <a:ext cx="2908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Accelerate Adoption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0600" y="3937000"/>
            <a:ext cx="452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Build an evidence base and create communities of practice.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 bwMode="auto">
          <a:xfrm>
            <a:off x="5486400" y="6096000"/>
            <a:ext cx="3352800" cy="838200"/>
          </a:xfrm>
        </p:spPr>
        <p:txBody>
          <a:bodyPr>
            <a:normAutofit/>
          </a:bodyPr>
          <a:lstStyle/>
          <a:p>
            <a:r>
              <a:rPr lang="en-US" sz="3000" b="1" cap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What NGLC Does</a:t>
            </a:r>
          </a:p>
        </p:txBody>
      </p:sp>
      <p:pic>
        <p:nvPicPr>
          <p:cNvPr id="22" name="Picture 21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012036"/>
          <a:ext cx="8001000" cy="393156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001000"/>
              </a:tblGrid>
              <a:tr h="495801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Education should be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learner-centered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064369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Active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,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situated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, and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experiential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learning, best measured by mastery, improves engagement, problem solving, and achievement. 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0982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Information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technology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can enable learners, learning, and educational systems –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 but is not an end, in and of itself.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latin typeface="+mn-lt"/>
                        <a:ea typeface="ＭＳ Ｐゴシック" charset="0"/>
                      </a:endParaRPr>
                    </a:p>
                  </a:txBody>
                  <a:tcPr/>
                </a:tc>
              </a:tr>
              <a:tr h="7368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Evidence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and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data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</a:rPr>
                        <a:t>should drive decision-making. 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latin typeface="+mn-lt"/>
                        <a:ea typeface="ＭＳ Ｐゴシック" charset="0"/>
                      </a:endParaRPr>
                    </a:p>
                    <a:p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536267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Change requires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that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scale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be built into innovation design. 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5943600" y="6019800"/>
            <a:ext cx="3352800" cy="838200"/>
          </a:xfrm>
        </p:spPr>
        <p:txBody>
          <a:bodyPr>
            <a:normAutofit/>
          </a:bodyPr>
          <a:lstStyle/>
          <a:p>
            <a:r>
              <a:rPr lang="en-US" sz="3000" b="1" cap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We Believe</a:t>
            </a:r>
          </a:p>
        </p:txBody>
      </p:sp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828800"/>
            <a:ext cx="7848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fontAlgn="base"/>
            <a:r>
              <a:rPr lang="en-US" sz="3200" b="1" dirty="0" smtClean="0"/>
              <a:t>Today’s Reality: </a:t>
            </a:r>
          </a:p>
          <a:p>
            <a:pPr lvl="1" fontAlgn="base"/>
            <a:endParaRPr lang="en-US" sz="3200" dirty="0" smtClean="0"/>
          </a:p>
          <a:p>
            <a:pPr lvl="1" fontAlgn="base"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2800" dirty="0" smtClean="0"/>
              <a:t>Depersonalized one-size-fits-all approaches</a:t>
            </a:r>
          </a:p>
          <a:p>
            <a:pPr lvl="1" fontAlgn="base">
              <a:buFont typeface="Arial" pitchFamily="34" charset="0"/>
              <a:buChar char="•"/>
            </a:pPr>
            <a:r>
              <a:rPr lang="en-US" sz="2800" dirty="0" smtClean="0"/>
              <a:t> Lack of relevance to the real world</a:t>
            </a:r>
          </a:p>
          <a:p>
            <a:pPr lvl="1" fontAlgn="base">
              <a:buFont typeface="Arial" pitchFamily="34" charset="0"/>
              <a:buChar char="•"/>
            </a:pPr>
            <a:r>
              <a:rPr lang="en-US" sz="2800" dirty="0" smtClean="0"/>
              <a:t> Lack of deeper learning skills</a:t>
            </a:r>
          </a:p>
          <a:p>
            <a:pPr lvl="1" fontAlgn="base">
              <a:buFont typeface="Arial" pitchFamily="34" charset="0"/>
              <a:buChar char="•"/>
            </a:pPr>
            <a:r>
              <a:rPr lang="en-US" sz="2800" dirty="0" smtClean="0"/>
              <a:t> Focus on seat time, not competency</a:t>
            </a:r>
          </a:p>
          <a:p>
            <a:pPr lvl="1" fontAlgn="base">
              <a:buFont typeface="Arial" pitchFamily="34" charset="0"/>
              <a:buChar char="•"/>
            </a:pPr>
            <a:r>
              <a:rPr lang="en-US" sz="2800" dirty="0" smtClean="0"/>
              <a:t> Inequity</a:t>
            </a:r>
          </a:p>
          <a:p>
            <a:pPr lvl="1" fontAlgn="base">
              <a:buFont typeface="Arial" pitchFamily="34" charset="0"/>
              <a:buChar char="•"/>
            </a:pPr>
            <a:r>
              <a:rPr lang="en-US" sz="2800" dirty="0" smtClean="0"/>
              <a:t> Escalating costs</a:t>
            </a:r>
          </a:p>
          <a:p>
            <a:pPr lvl="1" fontAlgn="base">
              <a:buFont typeface="Arial" pitchFamily="34" charset="0"/>
              <a:buChar char="•"/>
            </a:pPr>
            <a:r>
              <a:rPr lang="en-US" sz="2800" dirty="0" smtClean="0"/>
              <a:t> Innovation in silos</a:t>
            </a:r>
          </a:p>
          <a:p>
            <a:pPr lvl="1" fontAlgn="base"/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62600" y="6019800"/>
            <a:ext cx="33528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700" b="1" smtClean="0">
                <a:solidFill>
                  <a:srgbClr val="7F7F7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Where We’ve Been</a:t>
            </a:r>
          </a:p>
        </p:txBody>
      </p:sp>
      <p:pic>
        <p:nvPicPr>
          <p:cNvPr id="30723" name="Picture 5" descr="Black logo Next G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36730">
            <a:off x="409575" y="1957388"/>
            <a:ext cx="272732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0256">
            <a:off x="1885950" y="2309813"/>
            <a:ext cx="2611438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0726" name="TextBox 14"/>
          <p:cNvSpPr txBox="1">
            <a:spLocks noChangeArrowheads="1"/>
          </p:cNvSpPr>
          <p:nvPr/>
        </p:nvSpPr>
        <p:spPr bwMode="auto">
          <a:xfrm>
            <a:off x="4765675" y="2030413"/>
            <a:ext cx="43783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Wave I</a:t>
            </a:r>
            <a:r>
              <a:rPr lang="en-US" sz="2400"/>
              <a:t>: Scaling innovations </a:t>
            </a:r>
            <a:br>
              <a:rPr lang="en-US" sz="2400"/>
            </a:br>
            <a:r>
              <a:rPr lang="en-US" sz="2400"/>
              <a:t>in blended learning, deeper learning and engagement, learner analytics, and open core courseware.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114573">
            <a:off x="4476750" y="4386263"/>
            <a:ext cx="16256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578350"/>
            <a:ext cx="24955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0729" name="TextBox 17"/>
          <p:cNvSpPr txBox="1">
            <a:spLocks noChangeArrowheads="1"/>
          </p:cNvSpPr>
          <p:nvPr/>
        </p:nvSpPr>
        <p:spPr bwMode="auto">
          <a:xfrm>
            <a:off x="360363" y="4565650"/>
            <a:ext cx="43783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Wave II</a:t>
            </a:r>
            <a:r>
              <a:rPr lang="en-US" sz="2400"/>
              <a:t>: Development of interactive course modules </a:t>
            </a:r>
            <a:br>
              <a:rPr lang="en-US" sz="2400"/>
            </a:br>
            <a:r>
              <a:rPr lang="en-US" sz="2400"/>
              <a:t>to meet the Common Core </a:t>
            </a:r>
            <a:br>
              <a:rPr lang="en-US" sz="2400"/>
            </a:br>
            <a:r>
              <a:rPr lang="en-US" sz="2400"/>
              <a:t>and deeper learning competencies.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Black logo Next 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1306286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193" y="1600200"/>
            <a:ext cx="77836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YsnnRtvk60iGSOHr3ch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4608</TotalTime>
  <Words>980</Words>
  <Application>Microsoft Office PowerPoint</Application>
  <PresentationFormat>On-screen Show (4:3)</PresentationFormat>
  <Paragraphs>156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A Unique Partnership</vt:lpstr>
      <vt:lpstr>Slide 3</vt:lpstr>
      <vt:lpstr>Slide 4</vt:lpstr>
      <vt:lpstr>What NGLC Does</vt:lpstr>
      <vt:lpstr>We Believe</vt:lpstr>
      <vt:lpstr>Slide 7</vt:lpstr>
      <vt:lpstr>Where We’ve Been</vt:lpstr>
      <vt:lpstr>Slide 9</vt:lpstr>
      <vt:lpstr>Slide 10</vt:lpstr>
      <vt:lpstr>Where We’ve Been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EDUCAUSE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cpage</dc:creator>
  <cp:lastModifiedBy>acalkins</cp:lastModifiedBy>
  <cp:revision>211</cp:revision>
  <cp:lastPrinted>2010-10-19T20:40:28Z</cp:lastPrinted>
  <dcterms:created xsi:type="dcterms:W3CDTF">2011-11-04T13:49:23Z</dcterms:created>
  <dcterms:modified xsi:type="dcterms:W3CDTF">2011-11-08T15:44:33Z</dcterms:modified>
</cp:coreProperties>
</file>